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75" r:id="rId7"/>
    <p:sldId id="268" r:id="rId8"/>
    <p:sldId id="271" r:id="rId9"/>
    <p:sldId id="263" r:id="rId10"/>
    <p:sldId id="272" r:id="rId11"/>
    <p:sldId id="274" r:id="rId12"/>
  </p:sldIdLst>
  <p:sldSz cx="18288000" cy="10287000"/>
  <p:notesSz cx="6858000" cy="9144000"/>
  <p:embeddedFontLst>
    <p:embeddedFont>
      <p:font typeface="Open Sauce Medium" panose="020B0604020202020204" charset="0"/>
      <p:regular r:id="rId13"/>
    </p:embeddedFont>
    <p:embeddedFont>
      <p:font typeface="Calisto MT" panose="02040603050505030304" pitchFamily="18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uce Light" panose="020B0604020202020204" charset="0"/>
      <p:regular r:id="rId22"/>
    </p:embeddedFont>
    <p:embeddedFont>
      <p:font typeface="Agrandir Narrow Bold" panose="020B0604020202020204" charset="0"/>
      <p:regular r:id="rId23"/>
    </p:embeddedFont>
    <p:embeddedFont>
      <p:font typeface="Modern No. 20" panose="02070704070505020303" pitchFamily="18" charset="0"/>
      <p:regular r:id="rId24"/>
    </p:embeddedFont>
    <p:embeddedFont>
      <p:font typeface="Days" panose="02000505050000020004" charset="0"/>
      <p:regular r:id="rId25"/>
    </p:embeddedFont>
    <p:embeddedFont>
      <p:font typeface="MS UI Gothic" panose="020B0600070205080204" pitchFamily="34" charset="-128"/>
      <p:regular r:id="rId26"/>
    </p:embeddedFont>
    <p:embeddedFont>
      <p:font typeface="Segoe UI Historic" panose="020B0502040204020203" pitchFamily="3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862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64160" y="3648668"/>
            <a:ext cx="9118379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BIKE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4160" y="5013259"/>
            <a:ext cx="10375827" cy="171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</a:rPr>
              <a:t>BUY &amp; SELL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9281" y="7254681"/>
            <a:ext cx="513279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spc="181">
                <a:solidFill>
                  <a:srgbClr val="FFFFFF"/>
                </a:solidFill>
                <a:latin typeface="Agrandir Narrow Bold"/>
              </a:rPr>
              <a:t>www.bikebuysell</a:t>
            </a:r>
            <a:r>
              <a:rPr lang="en-US" sz="2137" spc="181" dirty="0">
                <a:solidFill>
                  <a:srgbClr val="FFFFFF"/>
                </a:solidFill>
                <a:latin typeface="Agrandir Narrow Bold"/>
              </a:rPr>
              <a:t>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1676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AutoShape 6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3048000" y="3543301"/>
            <a:ext cx="11887200" cy="2666999"/>
            <a:chOff x="0" y="-28575"/>
            <a:chExt cx="1851234" cy="569863"/>
          </a:xfrm>
        </p:grpSpPr>
        <p:sp>
          <p:nvSpPr>
            <p:cNvPr id="16" name="Freeform 16"/>
            <p:cNvSpPr/>
            <p:nvPr/>
          </p:nvSpPr>
          <p:spPr>
            <a:xfrm>
              <a:off x="39039" y="-14288"/>
              <a:ext cx="1812195" cy="541288"/>
            </a:xfrm>
            <a:custGeom>
              <a:avLst/>
              <a:gdLst/>
              <a:ahLst/>
              <a:cxnLst/>
              <a:rect l="l" t="t" r="r" b="b"/>
              <a:pathLst>
                <a:path w="1812195" h="541288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11826" y="4502241"/>
            <a:ext cx="10966174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13800" spc="334" dirty="0">
                <a:solidFill>
                  <a:srgbClr val="FFFFFF"/>
                </a:solidFill>
                <a:latin typeface="Modern No. 20" panose="02070704070505020303" pitchFamily="18" charset="0"/>
                <a:ea typeface="MS UI Gothic" panose="020B0600070205080204" pitchFamily="34" charset="-128"/>
              </a:rPr>
              <a:t>THANK YOU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AutoShape 6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5648901" y="3844517"/>
            <a:ext cx="6777138" cy="2359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212"/>
              </a:lnSpc>
            </a:pPr>
            <a:r>
              <a:rPr lang="en-US" sz="8374" spc="334" dirty="0">
                <a:solidFill>
                  <a:srgbClr val="FFFFF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05061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2408">
            <a:off x="-1731433" y="3889654"/>
            <a:ext cx="20699264" cy="12606639"/>
          </a:xfrm>
          <a:custGeom>
            <a:avLst/>
            <a:gdLst/>
            <a:ahLst/>
            <a:cxnLst/>
            <a:rect l="l" t="t" r="r" b="b"/>
            <a:pathLst>
              <a:path w="20865141" h="1244321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44951" y="3701447"/>
            <a:ext cx="11950941" cy="5542077"/>
            <a:chOff x="0" y="0"/>
            <a:chExt cx="3270686" cy="1516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0686" cy="1516733"/>
            </a:xfrm>
            <a:custGeom>
              <a:avLst/>
              <a:gdLst/>
              <a:ahLst/>
              <a:cxnLst/>
              <a:rect l="l" t="t" r="r" b="b"/>
              <a:pathLst>
                <a:path w="3270686" h="1516733">
                  <a:moveTo>
                    <a:pt x="0" y="0"/>
                  </a:moveTo>
                  <a:lnTo>
                    <a:pt x="3270686" y="0"/>
                  </a:lnTo>
                  <a:lnTo>
                    <a:pt x="3270686" y="1516733"/>
                  </a:lnTo>
                  <a:lnTo>
                    <a:pt x="0" y="1516733"/>
                  </a:ln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70686" cy="1554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74634" y="2096921"/>
            <a:ext cx="6138732" cy="83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000000"/>
                </a:solidFill>
                <a:latin typeface="Open Sauce Medium"/>
              </a:rPr>
              <a:t>THE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34745" y="7675176"/>
            <a:ext cx="340918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 dirty="0">
                <a:solidFill>
                  <a:srgbClr val="FFFFFF"/>
                </a:solidFill>
                <a:latin typeface="Agrandir Narrow Bold"/>
              </a:rPr>
              <a:t>DEBODIPTO </a:t>
            </a:r>
            <a:r>
              <a:rPr lang="en-US" sz="2309" dirty="0" smtClean="0">
                <a:solidFill>
                  <a:srgbClr val="FFFFFF"/>
                </a:solidFill>
                <a:latin typeface="Agrandir Narrow Bold"/>
              </a:rPr>
              <a:t>SAMADDER</a:t>
            </a:r>
          </a:p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 dirty="0" smtClean="0">
                <a:solidFill>
                  <a:srgbClr val="FFFFFF"/>
                </a:solidFill>
                <a:latin typeface="Agrandir Narrow Bold"/>
              </a:rPr>
              <a:t>Id: 21201079</a:t>
            </a:r>
            <a:endParaRPr lang="en-US" sz="2309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38166" y="7675176"/>
            <a:ext cx="3288491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 dirty="0">
                <a:solidFill>
                  <a:srgbClr val="FFFFFF"/>
                </a:solidFill>
                <a:latin typeface="Agrandir Narrow Bold"/>
              </a:rPr>
              <a:t>AMIRUL ISLAM </a:t>
            </a:r>
            <a:r>
              <a:rPr lang="en-US" sz="2309" dirty="0" smtClean="0">
                <a:solidFill>
                  <a:srgbClr val="FFFFFF"/>
                </a:solidFill>
                <a:latin typeface="Agrandir Narrow Bold"/>
              </a:rPr>
              <a:t>PAPON</a:t>
            </a:r>
          </a:p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 dirty="0" smtClean="0">
                <a:solidFill>
                  <a:srgbClr val="FFFFFF"/>
                </a:solidFill>
                <a:latin typeface="Agrandir Narrow Bold"/>
              </a:rPr>
              <a:t>Id: 21201076</a:t>
            </a:r>
            <a:endParaRPr lang="en-US" sz="2309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87512" y="7675176"/>
            <a:ext cx="291858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Agrandir Narrow Bold"/>
              </a:rPr>
              <a:t>SOMIT CHANDRA </a:t>
            </a:r>
            <a:r>
              <a:rPr lang="en-US" sz="2000" dirty="0" smtClean="0">
                <a:solidFill>
                  <a:srgbClr val="FFFFFF"/>
                </a:solidFill>
                <a:latin typeface="Agrandir Narrow Bold"/>
              </a:rPr>
              <a:t>DAS</a:t>
            </a:r>
          </a:p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  <a:latin typeface="Agrandir Narrow Bold"/>
              </a:rPr>
              <a:t>Id: 21201083</a:t>
            </a:r>
            <a:endParaRPr lang="en-US" sz="2000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93791" y="1330000"/>
            <a:ext cx="385326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Meet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7CD6A-1053-C192-105B-16F147CF76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674" y="3267901"/>
            <a:ext cx="2924426" cy="41898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45" y="3211797"/>
            <a:ext cx="3299249" cy="4245982"/>
          </a:xfrm>
          <a:prstGeom prst="rect">
            <a:avLst/>
          </a:prstGeom>
        </p:spPr>
      </p:pic>
      <p:pic>
        <p:nvPicPr>
          <p:cNvPr id="1028" name="Picture 4" descr="No description available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788" y="3211797"/>
            <a:ext cx="2968093" cy="424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22987" y="3491865"/>
            <a:ext cx="6543672" cy="89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 dirty="0">
                <a:solidFill>
                  <a:srgbClr val="000000"/>
                </a:solidFill>
                <a:latin typeface="Days"/>
              </a:rPr>
              <a:t>PROJECT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434715"/>
            <a:ext cx="7589372" cy="2125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Open Sauce Light"/>
              </a:rPr>
              <a:t>Create a user-friendly online platform for buying and selling bikes, catering to both individual sellers and bike shops.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6762" y="4492688"/>
            <a:ext cx="6543672" cy="88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 dirty="0">
                <a:solidFill>
                  <a:srgbClr val="000000"/>
                </a:solidFill>
                <a:latin typeface="Open Sauce Medium"/>
              </a:rPr>
              <a:t>IDEA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1346762" y="5509664"/>
            <a:ext cx="7452192" cy="56749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7040" y="1278343"/>
            <a:ext cx="15433919" cy="7903261"/>
            <a:chOff x="0" y="-28575"/>
            <a:chExt cx="4064900" cy="2081517"/>
          </a:xfrm>
        </p:grpSpPr>
        <p:sp>
          <p:nvSpPr>
            <p:cNvPr id="4" name="Freeform 4"/>
            <p:cNvSpPr/>
            <p:nvPr/>
          </p:nvSpPr>
          <p:spPr>
            <a:xfrm>
              <a:off x="0" y="46279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90800" y="4743508"/>
            <a:ext cx="5056438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 dirty="0">
                <a:solidFill>
                  <a:srgbClr val="000000"/>
                </a:solidFill>
                <a:latin typeface="Open Sauce Medium"/>
              </a:rPr>
              <a:t>OBJECTIVES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801228" y="2548067"/>
            <a:ext cx="798608" cy="836710"/>
            <a:chOff x="6696806" y="1100627"/>
            <a:chExt cx="10990388" cy="11514745"/>
          </a:xfrm>
        </p:grpSpPr>
        <p:sp>
          <p:nvSpPr>
            <p:cNvPr id="10" name="Freeform 10"/>
            <p:cNvSpPr/>
            <p:nvPr/>
          </p:nvSpPr>
          <p:spPr>
            <a:xfrm>
              <a:off x="6696806" y="1100627"/>
              <a:ext cx="10990388" cy="11514745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algn="ctr"/>
              <a:r>
                <a:rPr lang="en-US" sz="3600" dirty="0">
                  <a:solidFill>
                    <a:schemeClr val="bg1">
                      <a:lumMod val="95000"/>
                    </a:schemeClr>
                  </a:solidFill>
                </a:rPr>
                <a:t>01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849652" y="4555060"/>
            <a:ext cx="797330" cy="797330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algn="ctr"/>
              <a:r>
                <a:rPr lang="en-US" sz="3600" dirty="0">
                  <a:solidFill>
                    <a:schemeClr val="bg1">
                      <a:lumMod val="95000"/>
                    </a:schemeClr>
                  </a:solidFill>
                </a:rPr>
                <a:t>02</a:t>
              </a:r>
            </a:p>
            <a:p>
              <a:pPr algn="ctr"/>
              <a:endParaRPr lang="en-US" sz="3600"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98434" y="2513842"/>
            <a:ext cx="731519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Open Sauce Medium" panose="020B0604020202020204" charset="0"/>
              </a:rPr>
              <a:t>Provide a seamless and secure marketplace for buying and selling bikes.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68084" y="4457700"/>
            <a:ext cx="6986316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Open Sauce Medium" panose="020B0604020202020204" charset="0"/>
              </a:rPr>
              <a:t>Offer a wide range of bike categories and brands to cater to various preferences.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801228" y="6515100"/>
            <a:ext cx="798608" cy="836710"/>
            <a:chOff x="6696806" y="2123511"/>
            <a:chExt cx="10990388" cy="11514745"/>
          </a:xfrm>
        </p:grpSpPr>
        <p:sp>
          <p:nvSpPr>
            <p:cNvPr id="18" name="Freeform 18"/>
            <p:cNvSpPr/>
            <p:nvPr/>
          </p:nvSpPr>
          <p:spPr>
            <a:xfrm>
              <a:off x="6696806" y="2123511"/>
              <a:ext cx="10990388" cy="11514745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pPr algn="ctr"/>
              <a:r>
                <a:rPr lang="en-US" sz="3600" dirty="0">
                  <a:solidFill>
                    <a:schemeClr val="bg1">
                      <a:lumMod val="95000"/>
                    </a:schemeClr>
                  </a:solidFill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154906" y="6438900"/>
            <a:ext cx="738049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Open Sauce Medium" panose="020B0604020202020204" charset="0"/>
              </a:rPr>
              <a:t>Ensure easy navigation and user experience for both buyers and sellers.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50088" y="3912733"/>
            <a:ext cx="4436512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59" dirty="0">
                <a:solidFill>
                  <a:srgbClr val="000000"/>
                </a:solidFill>
                <a:latin typeface="Days"/>
              </a:rPr>
              <a:t>Proposed</a:t>
            </a:r>
          </a:p>
        </p:txBody>
      </p:sp>
      <p:sp>
        <p:nvSpPr>
          <p:cNvPr id="22" name="AutoShape 22"/>
          <p:cNvSpPr/>
          <p:nvPr/>
        </p:nvSpPr>
        <p:spPr>
          <a:xfrm flipH="1" flipV="1">
            <a:off x="2569579" y="5526708"/>
            <a:ext cx="4740147" cy="30359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7040" y="1496698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91519" y="6522102"/>
            <a:ext cx="4873500" cy="134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Open Sauce Medium"/>
              </a:rPr>
              <a:t>Advanced search and filtering options for buyers to find specific bikes.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17346" y="4493536"/>
            <a:ext cx="898829" cy="939201"/>
            <a:chOff x="0" y="0"/>
            <a:chExt cx="1198439" cy="12522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dirty="0">
                  <a:solidFill>
                    <a:srgbClr val="FFFFFF"/>
                  </a:solidFill>
                  <a:latin typeface="Open Sauce Medium"/>
                </a:rPr>
                <a:t>01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91518" y="4509458"/>
            <a:ext cx="3817417" cy="884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Open Sauce Medium"/>
              </a:rPr>
              <a:t>User registration and authentication system.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91591" y="4509458"/>
            <a:ext cx="4074611" cy="134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Open Sauce Medium"/>
              </a:rPr>
              <a:t>Listings management for sellers to add, edit, and remove bike listings.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1591" y="6522102"/>
            <a:ext cx="5592507" cy="88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Open Sauce Medium"/>
              </a:rPr>
              <a:t>Reviews and ratings system to build trust among users.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65018" y="4478643"/>
            <a:ext cx="898829" cy="939201"/>
            <a:chOff x="0" y="0"/>
            <a:chExt cx="1198439" cy="125226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417346" y="6491288"/>
            <a:ext cx="898829" cy="939201"/>
            <a:chOff x="0" y="0"/>
            <a:chExt cx="1198439" cy="1252268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03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65018" y="6491288"/>
            <a:ext cx="898829" cy="939201"/>
            <a:chOff x="0" y="0"/>
            <a:chExt cx="1198439" cy="1252268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dirty="0">
                  <a:solidFill>
                    <a:srgbClr val="FFFFFF"/>
                  </a:solidFill>
                  <a:latin typeface="Open Sauce Medium"/>
                </a:rPr>
                <a:t>04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5383826" y="2781557"/>
            <a:ext cx="7520346" cy="893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US" sz="9600" dirty="0"/>
              <a:t> </a:t>
            </a:r>
            <a:endParaRPr lang="en-US" sz="5499" spc="175" dirty="0">
              <a:solidFill>
                <a:srgbClr val="000000"/>
              </a:solidFill>
              <a:latin typeface="Day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8654651" y="2652442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4" name="TextBox 14"/>
          <p:cNvSpPr txBox="1"/>
          <p:nvPr/>
        </p:nvSpPr>
        <p:spPr>
          <a:xfrm>
            <a:off x="9054139" y="2628900"/>
            <a:ext cx="66887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b="1" spc="105" dirty="0">
                <a:solidFill>
                  <a:srgbClr val="000000"/>
                </a:solidFill>
                <a:latin typeface="Open Sauce Medium"/>
              </a:rPr>
              <a:t>EXCHANGE PROGRAM: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469692" y="7595120"/>
            <a:ext cx="369918" cy="369918"/>
            <a:chOff x="6705600" y="1371600"/>
            <a:chExt cx="10972800" cy="10972800"/>
          </a:xfrm>
        </p:grpSpPr>
        <p:sp>
          <p:nvSpPr>
            <p:cNvPr id="18" name="Freeform 1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21" name="TextBox 21"/>
          <p:cNvSpPr txBox="1"/>
          <p:nvPr/>
        </p:nvSpPr>
        <p:spPr>
          <a:xfrm>
            <a:off x="3032253" y="3757749"/>
            <a:ext cx="4436512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UNIQUE FEATURES</a:t>
            </a:r>
            <a:r>
              <a:rPr lang="en-US" sz="8800" dirty="0"/>
              <a:t> </a:t>
            </a:r>
            <a:endParaRPr lang="en-US" sz="5400" spc="175" dirty="0">
              <a:solidFill>
                <a:srgbClr val="000000"/>
              </a:solidFill>
              <a:latin typeface="Days"/>
            </a:endParaRPr>
          </a:p>
          <a:p>
            <a:pPr>
              <a:lnSpc>
                <a:spcPts val="5499"/>
              </a:lnSpc>
            </a:pPr>
            <a:endParaRPr lang="en-US" sz="4999" spc="159" dirty="0">
              <a:solidFill>
                <a:srgbClr val="000000"/>
              </a:solidFill>
              <a:latin typeface="Days"/>
            </a:endParaRPr>
          </a:p>
        </p:txBody>
      </p:sp>
      <p:sp>
        <p:nvSpPr>
          <p:cNvPr id="22" name="AutoShape 22"/>
          <p:cNvSpPr/>
          <p:nvPr/>
        </p:nvSpPr>
        <p:spPr>
          <a:xfrm flipH="1" flipV="1">
            <a:off x="2862452" y="5498168"/>
            <a:ext cx="4224148" cy="26331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7B233-45BB-4AD5-BC40-E51D98873422}"/>
              </a:ext>
            </a:extLst>
          </p:cNvPr>
          <p:cNvSpPr txBox="1"/>
          <p:nvPr/>
        </p:nvSpPr>
        <p:spPr>
          <a:xfrm>
            <a:off x="9144000" y="3543300"/>
            <a:ext cx="66887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/>
              <a:t>Implement a bike exchange program where customer can exchange their old bikes with another bike listed on the  platform.</a:t>
            </a:r>
          </a:p>
        </p:txBody>
      </p:sp>
    </p:spTree>
    <p:extLst>
      <p:ext uri="{BB962C8B-B14F-4D97-AF65-F5344CB8AC3E}">
        <p14:creationId xmlns:p14="http://schemas.microsoft.com/office/powerpoint/2010/main" val="70866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82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3981" y="-1386860"/>
            <a:ext cx="7015976" cy="12171720"/>
            <a:chOff x="0" y="0"/>
            <a:chExt cx="1455146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5146" cy="2524471"/>
            </a:xfrm>
            <a:custGeom>
              <a:avLst/>
              <a:gdLst/>
              <a:ahLst/>
              <a:cxnLst/>
              <a:rect l="l" t="t" r="r" b="b"/>
              <a:pathLst>
                <a:path w="1455146" h="2524471">
                  <a:moveTo>
                    <a:pt x="0" y="0"/>
                  </a:moveTo>
                  <a:lnTo>
                    <a:pt x="1455146" y="0"/>
                  </a:lnTo>
                  <a:lnTo>
                    <a:pt x="1455146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55146" cy="25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>
            <a:off x="1892569" y="5524500"/>
            <a:ext cx="5638801" cy="4077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057400" y="3924300"/>
            <a:ext cx="5473970" cy="774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 spc="175" dirty="0" smtClean="0">
                <a:solidFill>
                  <a:srgbClr val="000000"/>
                </a:solidFill>
                <a:latin typeface="Days"/>
              </a:rPr>
              <a:t>SOCIAL</a:t>
            </a:r>
            <a:endParaRPr lang="en-US" sz="5499" spc="175" dirty="0">
              <a:solidFill>
                <a:srgbClr val="000000"/>
              </a:solidFill>
              <a:latin typeface="Day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69830" y="4610100"/>
            <a:ext cx="5473970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79"/>
              </a:lnSpc>
            </a:pPr>
            <a:r>
              <a:rPr lang="en-US" sz="6799" spc="768" dirty="0">
                <a:solidFill>
                  <a:srgbClr val="000000"/>
                </a:solidFill>
                <a:latin typeface="Open Sauce Medium"/>
              </a:rPr>
              <a:t>BENEFITS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34400" y="1803142"/>
            <a:ext cx="9372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E4E6EB"/>
                </a:solidFill>
                <a:latin typeface="Segoe UI Historic" panose="020B0502040204020203" pitchFamily="34" charset="0"/>
              </a:rPr>
              <a:t>A</a:t>
            </a:r>
            <a:r>
              <a:rPr lang="en-US" sz="4000" dirty="0" smtClean="0">
                <a:solidFill>
                  <a:srgbClr val="E4E6EB"/>
                </a:solidFill>
                <a:latin typeface="Segoe UI Historic" panose="020B0502040204020203" pitchFamily="34" charset="0"/>
              </a:rPr>
              <a:t> </a:t>
            </a:r>
            <a:r>
              <a:rPr lang="en-US" sz="4000" dirty="0">
                <a:solidFill>
                  <a:srgbClr val="E4E6EB"/>
                </a:solidFill>
                <a:latin typeface="Segoe UI Historic" panose="020B0502040204020203" pitchFamily="34" charset="0"/>
              </a:rPr>
              <a:t>website for buying, selling, and exchanging bikes fosters community among </a:t>
            </a:r>
            <a:r>
              <a:rPr lang="en-US" sz="4000" dirty="0" smtClean="0">
                <a:solidFill>
                  <a:srgbClr val="E4E6EB"/>
                </a:solidFill>
                <a:latin typeface="Segoe UI Historic" panose="020B0502040204020203" pitchFamily="34" charset="0"/>
              </a:rPr>
              <a:t>enthusiasts, encourages </a:t>
            </a:r>
            <a:r>
              <a:rPr lang="en-US" sz="4000" dirty="0">
                <a:solidFill>
                  <a:srgbClr val="E4E6EB"/>
                </a:solidFill>
                <a:latin typeface="Segoe UI Historic" panose="020B0502040204020203" pitchFamily="34" charset="0"/>
              </a:rPr>
              <a:t>healthy lifestyles, makes biking more accessible and affordable, shares knowledge, supports local economies, reduces transportation dependence, and facilitates social interaction among users.</a:t>
            </a:r>
            <a:endParaRPr 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1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3422550" y="419100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666" dirty="0">
                <a:solidFill>
                  <a:srgbClr val="FFFFFF"/>
                </a:solidFill>
                <a:latin typeface="Open Sauce Medium"/>
              </a:rPr>
              <a:t>CLASS DIAGRAM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897ECE-3347-8887-2DD1-5E7EF5601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72778"/>
              </p:ext>
            </p:extLst>
          </p:nvPr>
        </p:nvGraphicFramePr>
        <p:xfrm>
          <a:off x="1447800" y="3086100"/>
          <a:ext cx="2590800" cy="5137803"/>
        </p:xfrm>
        <a:graphic>
          <a:graphicData uri="http://schemas.openxmlformats.org/drawingml/2006/table">
            <a:tbl>
              <a:tblPr firstRow="1" bandRow="1"/>
              <a:tblGrid>
                <a:gridCol w="2590800">
                  <a:extLst>
                    <a:ext uri="{9D8B030D-6E8A-4147-A177-3AD203B41FA5}">
                      <a16:colId xmlns:a16="http://schemas.microsoft.com/office/drawing/2014/main" val="691702565"/>
                    </a:ext>
                  </a:extLst>
                </a:gridCol>
              </a:tblGrid>
              <a:tr h="578763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b="1" dirty="0"/>
                        <a:t>User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51359"/>
                  </a:ext>
                </a:extLst>
              </a:tr>
              <a:tr h="1724400"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userId</a:t>
                      </a: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: int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username: string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password: string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email: string</a:t>
                      </a:r>
                      <a:endParaRPr lang="en-US" sz="18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261802"/>
                  </a:ext>
                </a:extLst>
              </a:tr>
              <a:tr h="1430637"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effectLst/>
                        </a:rPr>
                        <a:t>register()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effectLst/>
                        </a:rPr>
                        <a:t>login()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effectLst/>
                        </a:rPr>
                        <a:t>logout()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createListing</a:t>
                      </a:r>
                      <a:r>
                        <a:rPr lang="en-US" sz="1800" b="0" dirty="0">
                          <a:effectLst/>
                        </a:rPr>
                        <a:t>()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editListing</a:t>
                      </a:r>
                      <a:r>
                        <a:rPr lang="en-US" sz="1800" b="0" dirty="0">
                          <a:effectLst/>
                        </a:rPr>
                        <a:t>()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removeListing</a:t>
                      </a:r>
                      <a:r>
                        <a:rPr lang="en-US" sz="1800" b="0" dirty="0">
                          <a:effectLst/>
                        </a:rPr>
                        <a:t>()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searchListings</a:t>
                      </a:r>
                      <a:r>
                        <a:rPr lang="en-US" sz="1800" b="0" dirty="0">
                          <a:effectLst/>
                        </a:rPr>
                        <a:t>()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viewProfile</a:t>
                      </a:r>
                      <a:r>
                        <a:rPr lang="en-US" sz="1800" b="0" dirty="0">
                          <a:effectLst/>
                        </a:rPr>
                        <a:t>()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buyBike</a:t>
                      </a:r>
                      <a:r>
                        <a:rPr lang="en-US" sz="1800" b="0" dirty="0">
                          <a:effectLst/>
                        </a:rPr>
                        <a:t>()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sellBike</a:t>
                      </a:r>
                      <a:r>
                        <a:rPr lang="en-US" sz="1800" b="0" dirty="0">
                          <a:effectLst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15876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682BE2-7096-9B8F-1B9D-C3A6E3976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315233"/>
              </p:ext>
            </p:extLst>
          </p:nvPr>
        </p:nvGraphicFramePr>
        <p:xfrm>
          <a:off x="5029200" y="3086099"/>
          <a:ext cx="2590800" cy="3406320"/>
        </p:xfrm>
        <a:graphic>
          <a:graphicData uri="http://schemas.openxmlformats.org/drawingml/2006/table">
            <a:tbl>
              <a:tblPr firstRow="1" bandRow="1"/>
              <a:tblGrid>
                <a:gridCol w="2590800">
                  <a:extLst>
                    <a:ext uri="{9D8B030D-6E8A-4147-A177-3AD203B41FA5}">
                      <a16:colId xmlns:a16="http://schemas.microsoft.com/office/drawing/2014/main" val="691702565"/>
                    </a:ext>
                  </a:extLst>
                </a:gridCol>
              </a:tblGrid>
              <a:tr h="475181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b="1" dirty="0"/>
                        <a:t>Bike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51359"/>
                  </a:ext>
                </a:extLst>
              </a:tr>
              <a:tr h="2263319"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bikeId</a:t>
                      </a:r>
                      <a:r>
                        <a:rPr lang="en-US" sz="1800" b="0" dirty="0">
                          <a:effectLst/>
                        </a:rPr>
                        <a:t>: int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effectLst/>
                        </a:rPr>
                        <a:t>brand: string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effectLst/>
                        </a:rPr>
                        <a:t>model: string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effectLst/>
                        </a:rPr>
                        <a:t>year: int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effectLst/>
                        </a:rPr>
                        <a:t>price: float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effectLst/>
                        </a:rPr>
                        <a:t>condition: string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sellerId</a:t>
                      </a:r>
                      <a:r>
                        <a:rPr lang="en-US" sz="1800" b="0" dirty="0">
                          <a:effectLst/>
                        </a:rPr>
                        <a:t>: 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261802"/>
                  </a:ext>
                </a:extLst>
              </a:tr>
              <a:tr h="667820"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getDetails</a:t>
                      </a:r>
                      <a:r>
                        <a:rPr lang="en-US" sz="1800" b="0" dirty="0">
                          <a:effectLst/>
                        </a:rPr>
                        <a:t>()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endParaRPr lang="en-US" sz="18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1587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49C561-01B3-B347-C97A-950DC80C1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826775"/>
              </p:ext>
            </p:extLst>
          </p:nvPr>
        </p:nvGraphicFramePr>
        <p:xfrm>
          <a:off x="8610600" y="3543300"/>
          <a:ext cx="2590800" cy="3104260"/>
        </p:xfrm>
        <a:graphic>
          <a:graphicData uri="http://schemas.openxmlformats.org/drawingml/2006/table">
            <a:tbl>
              <a:tblPr firstRow="1" bandRow="1"/>
              <a:tblGrid>
                <a:gridCol w="2590800">
                  <a:extLst>
                    <a:ext uri="{9D8B030D-6E8A-4147-A177-3AD203B41FA5}">
                      <a16:colId xmlns:a16="http://schemas.microsoft.com/office/drawing/2014/main" val="691702565"/>
                    </a:ext>
                  </a:extLst>
                </a:gridCol>
              </a:tblGrid>
              <a:tr h="475181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b="1" dirty="0"/>
                        <a:t>Review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51359"/>
                  </a:ext>
                </a:extLst>
              </a:tr>
              <a:tr h="2263319"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reviewId</a:t>
                      </a:r>
                      <a:r>
                        <a:rPr lang="en-US" sz="1800" b="0" dirty="0">
                          <a:effectLst/>
                        </a:rPr>
                        <a:t>: int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effectLst/>
                        </a:rPr>
                        <a:t>rating: int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>
                          <a:effectLst/>
                        </a:rPr>
                        <a:t>comment: string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reviewerId</a:t>
                      </a:r>
                      <a:r>
                        <a:rPr lang="en-US" sz="1800" b="0" dirty="0">
                          <a:effectLst/>
                        </a:rPr>
                        <a:t>: int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reviewedUserId</a:t>
                      </a:r>
                      <a:r>
                        <a:rPr lang="en-US" sz="1800" b="0" dirty="0">
                          <a:effectLst/>
                        </a:rPr>
                        <a:t>: int</a:t>
                      </a:r>
                    </a:p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Bikeid:int</a:t>
                      </a:r>
                      <a:endParaRPr lang="en-US" sz="1800" b="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261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 b="0" dirty="0" err="1">
                          <a:effectLst/>
                        </a:rPr>
                        <a:t>leaveReview</a:t>
                      </a:r>
                      <a:r>
                        <a:rPr lang="en-US" sz="1800" b="0" dirty="0">
                          <a:effectLst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158762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134590-A5AA-1E41-F033-793D8E6980CD}"/>
              </a:ext>
            </a:extLst>
          </p:cNvPr>
          <p:cNvCxnSpPr>
            <a:cxnSpLocks/>
          </p:cNvCxnSpPr>
          <p:nvPr/>
        </p:nvCxnSpPr>
        <p:spPr>
          <a:xfrm>
            <a:off x="3200400" y="2171700"/>
            <a:ext cx="0" cy="91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B582A9-EC4C-6EE9-56EF-026173C3704F}"/>
              </a:ext>
            </a:extLst>
          </p:cNvPr>
          <p:cNvCxnSpPr>
            <a:cxnSpLocks/>
          </p:cNvCxnSpPr>
          <p:nvPr/>
        </p:nvCxnSpPr>
        <p:spPr>
          <a:xfrm flipH="1">
            <a:off x="11201400" y="5372100"/>
            <a:ext cx="683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14B00C-A671-913B-8079-1A5EF99836E4}"/>
              </a:ext>
            </a:extLst>
          </p:cNvPr>
          <p:cNvCxnSpPr>
            <a:cxnSpLocks/>
          </p:cNvCxnSpPr>
          <p:nvPr/>
        </p:nvCxnSpPr>
        <p:spPr>
          <a:xfrm flipV="1">
            <a:off x="11887200" y="2171700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19BB5D-FE92-FD33-E277-DE78EE0C5C28}"/>
              </a:ext>
            </a:extLst>
          </p:cNvPr>
          <p:cNvCxnSpPr>
            <a:cxnSpLocks/>
          </p:cNvCxnSpPr>
          <p:nvPr/>
        </p:nvCxnSpPr>
        <p:spPr>
          <a:xfrm flipH="1">
            <a:off x="3200400" y="2171700"/>
            <a:ext cx="8684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51F9A8-19B4-B2F9-3B0F-BBF914144579}"/>
              </a:ext>
            </a:extLst>
          </p:cNvPr>
          <p:cNvCxnSpPr>
            <a:cxnSpLocks/>
          </p:cNvCxnSpPr>
          <p:nvPr/>
        </p:nvCxnSpPr>
        <p:spPr>
          <a:xfrm flipH="1">
            <a:off x="7620000" y="4804677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92CE88-D681-1D3D-8BA2-3F56054ACA22}"/>
              </a:ext>
            </a:extLst>
          </p:cNvPr>
          <p:cNvCxnSpPr>
            <a:cxnSpLocks/>
          </p:cNvCxnSpPr>
          <p:nvPr/>
        </p:nvCxnSpPr>
        <p:spPr>
          <a:xfrm flipH="1">
            <a:off x="4038600" y="45339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78589" y="1752600"/>
            <a:ext cx="8002420" cy="6781799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33888" y="3255488"/>
            <a:ext cx="618559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49"/>
              </a:lnSpc>
            </a:pPr>
            <a:r>
              <a:rPr lang="en-US" sz="6000" spc="175" dirty="0">
                <a:solidFill>
                  <a:srgbClr val="000000"/>
                </a:solidFill>
                <a:latin typeface="Open Sauce Medium"/>
              </a:rPr>
              <a:t>CONCLUSION</a:t>
            </a:r>
            <a:endParaRPr lang="en-US" sz="5499" spc="175" dirty="0">
              <a:solidFill>
                <a:srgbClr val="000000"/>
              </a:solidFill>
              <a:latin typeface="Open Sauce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1" y="4573112"/>
            <a:ext cx="7162799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dirty="0">
                <a:solidFill>
                  <a:srgbClr val="000000"/>
                </a:solidFill>
                <a:latin typeface="Calisto MT" panose="02040603050505030304" pitchFamily="18" charset="0"/>
              </a:rPr>
              <a:t>The proposed online </a:t>
            </a:r>
            <a:r>
              <a:rPr lang="en-US" sz="3600" dirty="0" smtClean="0">
                <a:solidFill>
                  <a:srgbClr val="000000"/>
                </a:solidFill>
                <a:latin typeface="Calisto MT" panose="02040603050505030304" pitchFamily="18" charset="0"/>
              </a:rPr>
              <a:t>platform </a:t>
            </a:r>
            <a:r>
              <a:rPr lang="en-US" sz="3600" dirty="0">
                <a:solidFill>
                  <a:srgbClr val="000000"/>
                </a:solidFill>
                <a:latin typeface="Calisto MT" panose="02040603050505030304" pitchFamily="18" charset="0"/>
              </a:rPr>
              <a:t>for buying and selling bikes aims to provide a convenient and secure marketplace for enthusiasts to connect, trade, and explore their passion for biking.</a:t>
            </a:r>
          </a:p>
        </p:txBody>
      </p:sp>
      <p:sp>
        <p:nvSpPr>
          <p:cNvPr id="10" name="AutoShape 10"/>
          <p:cNvSpPr/>
          <p:nvPr/>
        </p:nvSpPr>
        <p:spPr>
          <a:xfrm flipH="1" flipV="1">
            <a:off x="10287000" y="4305300"/>
            <a:ext cx="6185599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58" name="Picture 10" descr="The 10 Best Retro Motorcycles You Can Bu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90" y="1752600"/>
            <a:ext cx="7467600" cy="67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324</Words>
  <Application>Microsoft Office PowerPoint</Application>
  <PresentationFormat>Custom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Open Sauce Medium</vt:lpstr>
      <vt:lpstr>Calisto MT</vt:lpstr>
      <vt:lpstr>Calibri</vt:lpstr>
      <vt:lpstr>Arial</vt:lpstr>
      <vt:lpstr>Open Sauce Light</vt:lpstr>
      <vt:lpstr>Agrandir Narrow Bold</vt:lpstr>
      <vt:lpstr>Modern No. 20</vt:lpstr>
      <vt:lpstr>Days</vt:lpstr>
      <vt:lpstr>MS UI Gothic</vt:lpstr>
      <vt:lpstr>Segoe UI Historic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Modern Business Report Presentation</dc:title>
  <dc:creator>AMIRUL ISLAM PAPON</dc:creator>
  <cp:lastModifiedBy>user</cp:lastModifiedBy>
  <cp:revision>19</cp:revision>
  <dcterms:created xsi:type="dcterms:W3CDTF">2006-08-16T00:00:00Z</dcterms:created>
  <dcterms:modified xsi:type="dcterms:W3CDTF">2024-02-26T17:34:21Z</dcterms:modified>
  <dc:identifier>DAF90VIvzDc</dc:identifier>
</cp:coreProperties>
</file>